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0"/>
      <p:bold r:id="rId21"/>
    </p:embeddedFont>
    <p:embeddedFont>
      <p:font typeface="Varela Round" panose="020B0600000101010101" charset="-79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9F6184-C39D-49D1-9600-FB927E92802A}">
  <a:tblStyle styleId="{8B9F6184-C39D-49D1-9600-FB927E92802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BCD72C6-9DAD-48AF-A3B4-B28BA57599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1ac45eccf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81ac45eccf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1ac45eccf_8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1" name="Google Shape;481;g81ac45eccf_8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1ac45eccf_8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81ac45eccf_8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1ac45eccf_8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2" name="Google Shape;512;g81ac45eccf_8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1ac45eccf_8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g81ac45eccf_8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1ac45eccf_8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g81ac45eccf_8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1ac45eccf_8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g81ac45eccf_8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1ac45eccf_8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6" name="Google Shape;576;g81ac45eccf_8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1ac45eccf_8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3" name="Google Shape;593;g81ac45eccf_8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ac45eccf_8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5" name="Google Shape;335;g81ac45eccf_8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1ac45eccf_8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81ac45eccf_8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1ac45eccf_8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81ac45eccf_8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1ac45eccf_8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" name="Google Shape;392;g81ac45eccf_8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1ac45eccf_8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81ac45eccf_8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1ac45eccf_8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81ac45eccf_8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1ac45eccf_8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0" name="Google Shape;450;g81ac45eccf_8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1ac45eccf_8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g81ac45eccf_8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news.co.kr/news/articleView.html?idxno=22297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z.khan.co.kr/khan_art_view.html?artid=201901172055005&amp;code=9205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hyperlink" Target="http://www.asiatoday.co.kr/view.php?key=2020021701000973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onga.com/news/article/all/20160408/77466058/1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siatoday.co.kr/view.php?key=20200217010009733" TargetMode="Externa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380;p40">
            <a:extLst>
              <a:ext uri="{FF2B5EF4-FFF2-40B4-BE49-F238E27FC236}">
                <a16:creationId xmlns:a16="http://schemas.microsoft.com/office/drawing/2014/main" id="{802517D6-2959-4833-8A83-72FD803E65F8}"/>
              </a:ext>
            </a:extLst>
          </p:cNvPr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132" name="Google Shape;381;p40">
              <a:extLst>
                <a:ext uri="{FF2B5EF4-FFF2-40B4-BE49-F238E27FC236}">
                  <a16:creationId xmlns:a16="http://schemas.microsoft.com/office/drawing/2014/main" id="{4D1EFB20-367A-4F7B-95D4-A3DA6719EA44}"/>
                </a:ext>
              </a:extLst>
            </p:cNvPr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382;p40">
              <a:extLst>
                <a:ext uri="{FF2B5EF4-FFF2-40B4-BE49-F238E27FC236}">
                  <a16:creationId xmlns:a16="http://schemas.microsoft.com/office/drawing/2014/main" id="{CD2309A9-D40E-49E3-85C0-B57125B236F2}"/>
                </a:ext>
              </a:extLst>
            </p:cNvPr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383;p40">
              <a:extLst>
                <a:ext uri="{FF2B5EF4-FFF2-40B4-BE49-F238E27FC236}">
                  <a16:creationId xmlns:a16="http://schemas.microsoft.com/office/drawing/2014/main" id="{DDC72837-EF96-4AA4-A150-EF06925DD099}"/>
                </a:ext>
              </a:extLst>
            </p:cNvPr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p37"/>
          <p:cNvSpPr/>
          <p:nvPr/>
        </p:nvSpPr>
        <p:spPr>
          <a:xfrm>
            <a:off x="-281631" y="563841"/>
            <a:ext cx="3187966" cy="141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종합설계프로젝트 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1차 보고서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과제명 : 사각지대 위험인식 프로그램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팀번호 : 4조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멘토기업명 : SKT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37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3" cy="62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1" cy="5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/>
          <p:nvPr/>
        </p:nvSpPr>
        <p:spPr>
          <a:xfrm>
            <a:off x="2204576" y="2508925"/>
            <a:ext cx="4095370" cy="1720175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37"/>
          <p:cNvGrpSpPr/>
          <p:nvPr/>
        </p:nvGrpSpPr>
        <p:grpSpPr>
          <a:xfrm>
            <a:off x="674219" y="2378977"/>
            <a:ext cx="1677709" cy="2372693"/>
            <a:chOff x="1766" y="469"/>
            <a:chExt cx="2892" cy="4090"/>
          </a:xfrm>
        </p:grpSpPr>
        <p:sp>
          <p:nvSpPr>
            <p:cNvPr id="221" name="Google Shape;221;p37"/>
            <p:cNvSpPr/>
            <p:nvPr/>
          </p:nvSpPr>
          <p:spPr>
            <a:xfrm>
              <a:off x="2099" y="1615"/>
              <a:ext cx="990" cy="2944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2577" y="1854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2286" y="2844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1962" y="3988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2209" y="1624"/>
              <a:ext cx="882" cy="2935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3080" y="1589"/>
              <a:ext cx="998" cy="2970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3473" y="4150"/>
              <a:ext cx="486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3310" y="3569"/>
              <a:ext cx="478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3148" y="2921"/>
              <a:ext cx="427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3003" y="2366"/>
              <a:ext cx="435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2866" y="1837"/>
              <a:ext cx="376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3089" y="1588"/>
              <a:ext cx="1015" cy="2971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1766" y="1547"/>
              <a:ext cx="939" cy="3012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1868" y="1555"/>
              <a:ext cx="847" cy="3004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2696" y="1521"/>
              <a:ext cx="827" cy="3038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2705" y="1521"/>
              <a:ext cx="844" cy="3038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2820" y="1956"/>
              <a:ext cx="251" cy="321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3397" y="3228"/>
              <a:ext cx="239" cy="355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3592" y="3979"/>
              <a:ext cx="256" cy="236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2884" y="1023"/>
              <a:ext cx="460" cy="1010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3814" y="1649"/>
              <a:ext cx="708" cy="794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3164" y="1914"/>
              <a:ext cx="938" cy="2227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3618" y="513"/>
              <a:ext cx="418" cy="667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3438" y="1018"/>
              <a:ext cx="760" cy="1001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3201" y="971"/>
              <a:ext cx="374" cy="1591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3990" y="598"/>
              <a:ext cx="276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4087" y="725"/>
              <a:ext cx="367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3567" y="469"/>
              <a:ext cx="411" cy="446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4240" y="753"/>
              <a:ext cx="188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4129" y="762"/>
              <a:ext cx="529" cy="640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3882" y="992"/>
              <a:ext cx="623" cy="1451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3600" y="907"/>
              <a:ext cx="197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3438" y="941"/>
              <a:ext cx="188" cy="896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3888" y="1026"/>
              <a:ext cx="224" cy="708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2602" y="1495"/>
              <a:ext cx="205" cy="205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6" name="Google Shape;276;p37"/>
          <p:cNvGrpSpPr/>
          <p:nvPr/>
        </p:nvGrpSpPr>
        <p:grpSpPr>
          <a:xfrm>
            <a:off x="694573" y="2378977"/>
            <a:ext cx="1655135" cy="2340769"/>
            <a:chOff x="1766" y="469"/>
            <a:chExt cx="2892" cy="4090"/>
          </a:xfrm>
        </p:grpSpPr>
        <p:sp>
          <p:nvSpPr>
            <p:cNvPr id="277" name="Google Shape;277;p37"/>
            <p:cNvSpPr/>
            <p:nvPr/>
          </p:nvSpPr>
          <p:spPr>
            <a:xfrm>
              <a:off x="2099" y="1615"/>
              <a:ext cx="990" cy="2944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577" y="1854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2286" y="2844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1962" y="3988"/>
              <a:ext cx="393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2209" y="1624"/>
              <a:ext cx="882" cy="2935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3080" y="1589"/>
              <a:ext cx="998" cy="2970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3473" y="4150"/>
              <a:ext cx="486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3310" y="3569"/>
              <a:ext cx="478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148" y="2921"/>
              <a:ext cx="427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3003" y="2366"/>
              <a:ext cx="435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866" y="1837"/>
              <a:ext cx="376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3089" y="1588"/>
              <a:ext cx="1015" cy="2971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766" y="1547"/>
              <a:ext cx="939" cy="3012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868" y="1555"/>
              <a:ext cx="847" cy="3004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2696" y="1521"/>
              <a:ext cx="827" cy="3038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2705" y="1521"/>
              <a:ext cx="844" cy="3038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2820" y="1956"/>
              <a:ext cx="251" cy="321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3397" y="3228"/>
              <a:ext cx="239" cy="355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3592" y="3979"/>
              <a:ext cx="256" cy="236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2884" y="1023"/>
              <a:ext cx="460" cy="1010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3814" y="1649"/>
              <a:ext cx="708" cy="794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164" y="1914"/>
              <a:ext cx="938" cy="2227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618" y="513"/>
              <a:ext cx="418" cy="667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3438" y="1018"/>
              <a:ext cx="760" cy="1001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3201" y="971"/>
              <a:ext cx="374" cy="1591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3990" y="598"/>
              <a:ext cx="276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087" y="725"/>
              <a:ext cx="367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3567" y="469"/>
              <a:ext cx="411" cy="446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4240" y="753"/>
              <a:ext cx="188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4129" y="762"/>
              <a:ext cx="529" cy="640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3882" y="992"/>
              <a:ext cx="623" cy="1451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3600" y="907"/>
              <a:ext cx="197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438" y="941"/>
              <a:ext cx="188" cy="896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3888" y="1026"/>
              <a:ext cx="224" cy="708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2602" y="1495"/>
              <a:ext cx="205" cy="205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2" name="Google Shape;332;p37"/>
          <p:cNvSpPr/>
          <p:nvPr/>
        </p:nvSpPr>
        <p:spPr>
          <a:xfrm>
            <a:off x="2888698" y="553472"/>
            <a:ext cx="3804132" cy="11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Capstone Design Project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2000" b="1" i="0" u="none" strike="noStrike" cap="none" baseline="30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ko"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Report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Assignment Name : Danger Detection in Blind Spot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Team Number : 4th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Mentor Company: SKT </a:t>
            </a:r>
            <a:endParaRPr sz="10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375;p39">
            <a:extLst>
              <a:ext uri="{FF2B5EF4-FFF2-40B4-BE49-F238E27FC236}">
                <a16:creationId xmlns:a16="http://schemas.microsoft.com/office/drawing/2014/main" id="{A48ADAB0-5EB4-4B17-AE2A-C18E37B722E6}"/>
              </a:ext>
            </a:extLst>
          </p:cNvPr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46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84" name="Google Shape;484;p46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46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7" name="Google Shape;487;p46"/>
          <p:cNvSpPr/>
          <p:nvPr/>
        </p:nvSpPr>
        <p:spPr>
          <a:xfrm>
            <a:off x="2084601" y="4392309"/>
            <a:ext cx="5048111" cy="23928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금천구, “인공지능 스마트 안전 골목길” 조성 사업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http://www.slnews.co.kr/news/articleView.html?idxno=22297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46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동향 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46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934" y="646224"/>
            <a:ext cx="6098563" cy="39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924" y="1192283"/>
            <a:ext cx="2496951" cy="269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42216" y="1143921"/>
            <a:ext cx="4416097" cy="12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15135" y="2400238"/>
            <a:ext cx="1870470" cy="188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47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00" name="Google Shape;500;p47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3" name="Google Shape;503;p47"/>
          <p:cNvSpPr/>
          <p:nvPr/>
        </p:nvSpPr>
        <p:spPr>
          <a:xfrm>
            <a:off x="1640218" y="4392309"/>
            <a:ext cx="5936877" cy="235021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SKT, 서울 5G 도로망, ‘스마트 운전’ 6월부터 시범운영 예정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http://biz.khan.co.kr/khan_art_view.html?artid=201901172055005&amp;code=920501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p47" descr="“신호등 빨간색 바뀌기 5초 전” 서울 5G 도로망 ‘스마트 운전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866" y="1387436"/>
            <a:ext cx="4008597" cy="252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374" y="836289"/>
            <a:ext cx="6379369" cy="32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059" y="1740209"/>
            <a:ext cx="2356666" cy="13611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동향 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7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8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15" name="Google Shape;515;p48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8" name="Google Shape;518;p48"/>
          <p:cNvSpPr/>
          <p:nvPr/>
        </p:nvSpPr>
        <p:spPr>
          <a:xfrm>
            <a:off x="486413" y="133441"/>
            <a:ext cx="644161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주별 과제 추진 일정 – 전반기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9" name="Google Shape;519;p48"/>
          <p:cNvGraphicFramePr/>
          <p:nvPr/>
        </p:nvGraphicFramePr>
        <p:xfrm>
          <a:off x="794775" y="76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{8B9F6184-C39D-49D1-9600-FB927E92802A}</a:tableStyleId>
              </a:tblPr>
              <a:tblGrid>
                <a:gridCol w="5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팀 구성 및 프로젝트 주제 브레인 스토밍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프로젝트 주제 관련 멘토 상담 및 실현 가능성 탐구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프로그램 구성 분석, 프로젝트 진행 예산 작성 및 재료 주문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프로젝트 수행 계획서 작성 및 중간 발표 준비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재료 수령 확인 및 프로그램 개발 기반 마련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5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프로그램 제작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0" name="Google Shape;520;p48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9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26" name="Google Shape;526;p4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4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9" name="Google Shape;529;p49"/>
          <p:cNvSpPr/>
          <p:nvPr/>
        </p:nvSpPr>
        <p:spPr>
          <a:xfrm>
            <a:off x="486413" y="132487"/>
            <a:ext cx="6441612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주별 과제 추진 일정 – 후반기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0" name="Google Shape;530;p49"/>
          <p:cNvGraphicFramePr/>
          <p:nvPr/>
        </p:nvGraphicFramePr>
        <p:xfrm>
          <a:off x="794775" y="76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{8B9F6184-C39D-49D1-9600-FB927E92802A}</a:tableStyleId>
              </a:tblPr>
              <a:tblGrid>
                <a:gridCol w="56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논문 준비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논문 작성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프로그램 최적화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결과 보고서 작성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최종 발표 준비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1" name="Google Shape;531;p49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50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37" name="Google Shape;537;p5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0" name="Google Shape;540;p50"/>
          <p:cNvSpPr/>
          <p:nvPr/>
        </p:nvSpPr>
        <p:spPr>
          <a:xfrm>
            <a:off x="486413" y="110535"/>
            <a:ext cx="8171130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 회의 상황 – Google Hangout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672" y="606352"/>
            <a:ext cx="735275" cy="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175" y="1075071"/>
            <a:ext cx="2765698" cy="155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7950" y="1429568"/>
            <a:ext cx="2765698" cy="120125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0"/>
          <p:cNvSpPr/>
          <p:nvPr/>
        </p:nvSpPr>
        <p:spPr>
          <a:xfrm>
            <a:off x="1386175" y="2630800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50"/>
          <p:cNvGrpSpPr/>
          <p:nvPr/>
        </p:nvGrpSpPr>
        <p:grpSpPr>
          <a:xfrm>
            <a:off x="1386172" y="2630785"/>
            <a:ext cx="2765755" cy="328194"/>
            <a:chOff x="438236" y="4167723"/>
            <a:chExt cx="3048000" cy="373032"/>
          </a:xfrm>
        </p:grpSpPr>
        <p:sp>
          <p:nvSpPr>
            <p:cNvPr id="546" name="Google Shape;546;p50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 / 18 20시 화상 회의</a:t>
              </a: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50"/>
          <p:cNvSpPr/>
          <p:nvPr/>
        </p:nvSpPr>
        <p:spPr>
          <a:xfrm>
            <a:off x="1592080" y="3155473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정기 회의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멘토님과의 정기 화상 회의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매주 수요일 20시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4827950" y="2630813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50"/>
          <p:cNvGrpSpPr/>
          <p:nvPr/>
        </p:nvGrpSpPr>
        <p:grpSpPr>
          <a:xfrm>
            <a:off x="4827947" y="2630798"/>
            <a:ext cx="2765755" cy="328194"/>
            <a:chOff x="438236" y="4167723"/>
            <a:chExt cx="3048000" cy="373032"/>
          </a:xfrm>
        </p:grpSpPr>
        <p:sp>
          <p:nvSpPr>
            <p:cNvPr id="551" name="Google Shape;551;p50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 / 19 20시 화상 회의</a:t>
              </a: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50"/>
          <p:cNvSpPr/>
          <p:nvPr/>
        </p:nvSpPr>
        <p:spPr>
          <a:xfrm>
            <a:off x="5033855" y="3155485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비정기 회의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조원간의 아이디어 회의 등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필요할 때 시간을 맞추어 진행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50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51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60" name="Google Shape;560;p5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5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3" name="Google Shape;563;p51"/>
          <p:cNvSpPr/>
          <p:nvPr/>
        </p:nvSpPr>
        <p:spPr>
          <a:xfrm>
            <a:off x="1053525" y="2630800"/>
            <a:ext cx="2765700" cy="16758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51"/>
          <p:cNvGrpSpPr/>
          <p:nvPr/>
        </p:nvGrpSpPr>
        <p:grpSpPr>
          <a:xfrm>
            <a:off x="1053522" y="2630785"/>
            <a:ext cx="2765755" cy="328194"/>
            <a:chOff x="438236" y="4167723"/>
            <a:chExt cx="3048000" cy="373032"/>
          </a:xfrm>
        </p:grpSpPr>
        <p:sp>
          <p:nvSpPr>
            <p:cNvPr id="565" name="Google Shape;565;p51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Groups</a:t>
              </a:r>
              <a:endParaRPr sz="9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51"/>
          <p:cNvSpPr/>
          <p:nvPr/>
        </p:nvSpPr>
        <p:spPr>
          <a:xfrm>
            <a:off x="1259430" y="3155473"/>
            <a:ext cx="23706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보관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각종 문서, 회의 내용, 일정 등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 대부분의 사항 업로드 및 관리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200" y="653484"/>
            <a:ext cx="625937" cy="64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525" y="1075076"/>
            <a:ext cx="2765698" cy="15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0800" y="738500"/>
            <a:ext cx="3505051" cy="19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79200" y="2507600"/>
            <a:ext cx="3724051" cy="209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1"/>
          <p:cNvSpPr/>
          <p:nvPr/>
        </p:nvSpPr>
        <p:spPr>
          <a:xfrm>
            <a:off x="486413" y="110535"/>
            <a:ext cx="5157900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 회의 상황 – Google Groups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52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79" name="Google Shape;579;p5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2" name="Google Shape;582;p52"/>
          <p:cNvSpPr/>
          <p:nvPr/>
        </p:nvSpPr>
        <p:spPr>
          <a:xfrm>
            <a:off x="2765122" y="3063137"/>
            <a:ext cx="3613800" cy="14235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p52"/>
          <p:cNvGrpSpPr/>
          <p:nvPr/>
        </p:nvGrpSpPr>
        <p:grpSpPr>
          <a:xfrm>
            <a:off x="2765179" y="2986000"/>
            <a:ext cx="3613709" cy="428838"/>
            <a:chOff x="438236" y="4167723"/>
            <a:chExt cx="3048000" cy="373032"/>
          </a:xfrm>
        </p:grpSpPr>
        <p:sp>
          <p:nvSpPr>
            <p:cNvPr id="584" name="Google Shape;584;p52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52"/>
          <p:cNvSpPr/>
          <p:nvPr/>
        </p:nvSpPr>
        <p:spPr>
          <a:xfrm>
            <a:off x="3023311" y="3497140"/>
            <a:ext cx="30975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Organization 활용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 관리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Troubleshooting 및 Issue Tracker 사용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7" name="Google Shape;58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5052" y="953150"/>
            <a:ext cx="3613930" cy="203284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2"/>
          <p:cNvSpPr/>
          <p:nvPr/>
        </p:nvSpPr>
        <p:spPr>
          <a:xfrm>
            <a:off x="486413" y="110535"/>
            <a:ext cx="3521707" cy="42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 회의 상황 – Github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9560" y="595117"/>
            <a:ext cx="654223" cy="63376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2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3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596" name="Google Shape;596;p5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5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9" name="Google Shape;599;p53"/>
          <p:cNvSpPr/>
          <p:nvPr/>
        </p:nvSpPr>
        <p:spPr>
          <a:xfrm>
            <a:off x="782456" y="766900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Thank you.</a:t>
            </a:r>
            <a:endParaRPr sz="10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p53"/>
          <p:cNvSpPr/>
          <p:nvPr/>
        </p:nvSpPr>
        <p:spPr>
          <a:xfrm>
            <a:off x="969169" y="3087291"/>
            <a:ext cx="20955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5062287" y="929440"/>
            <a:ext cx="3059029" cy="3320716"/>
          </a:xfrm>
          <a:custGeom>
            <a:avLst/>
            <a:gdLst/>
            <a:ahLst/>
            <a:cxnLst/>
            <a:rect l="l" t="t" r="r" b="b"/>
            <a:pathLst>
              <a:path w="4078705" h="4427621" extrusionOk="0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2" name="Google Shape;60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784" y="766909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9759" y="2687744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9785" y="1635194"/>
            <a:ext cx="625012" cy="6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9519" y="3664122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49154" y="3906565"/>
            <a:ext cx="610374" cy="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4378" y="3037883"/>
            <a:ext cx="606492" cy="60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0806" y="1896900"/>
            <a:ext cx="636005" cy="63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3306" y="3906565"/>
            <a:ext cx="587012" cy="587012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3"/>
          <p:cNvSpPr/>
          <p:nvPr/>
        </p:nvSpPr>
        <p:spPr>
          <a:xfrm>
            <a:off x="2204576" y="2508925"/>
            <a:ext cx="4100994" cy="1719969"/>
          </a:xfrm>
          <a:custGeom>
            <a:avLst/>
            <a:gdLst/>
            <a:ahLst/>
            <a:cxnLst/>
            <a:rect l="l" t="t" r="r" b="b"/>
            <a:pathLst>
              <a:path w="4607858" h="1900518" extrusionOk="0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64BEC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1" name="Google Shape;611;p53"/>
          <p:cNvGrpSpPr/>
          <p:nvPr/>
        </p:nvGrpSpPr>
        <p:grpSpPr>
          <a:xfrm>
            <a:off x="674219" y="2378977"/>
            <a:ext cx="1677134" cy="2368822"/>
            <a:chOff x="1766" y="469"/>
            <a:chExt cx="2891" cy="4083"/>
          </a:xfrm>
        </p:grpSpPr>
        <p:sp>
          <p:nvSpPr>
            <p:cNvPr id="612" name="Google Shape;612;p5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" name="Google Shape;614;p5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5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5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7" name="Google Shape;667;p53"/>
          <p:cNvGrpSpPr/>
          <p:nvPr/>
        </p:nvGrpSpPr>
        <p:grpSpPr>
          <a:xfrm>
            <a:off x="694574" y="2378977"/>
            <a:ext cx="1654569" cy="2336950"/>
            <a:chOff x="1766" y="469"/>
            <a:chExt cx="2891" cy="4083"/>
          </a:xfrm>
        </p:grpSpPr>
        <p:sp>
          <p:nvSpPr>
            <p:cNvPr id="668" name="Google Shape;668;p53"/>
            <p:cNvSpPr/>
            <p:nvPr/>
          </p:nvSpPr>
          <p:spPr>
            <a:xfrm>
              <a:off x="2099" y="1615"/>
              <a:ext cx="988" cy="2937"/>
            </a:xfrm>
            <a:custGeom>
              <a:avLst/>
              <a:gdLst/>
              <a:ahLst/>
              <a:cxnLst/>
              <a:rect l="l" t="t" r="r" b="b"/>
              <a:pathLst>
                <a:path w="2970" h="8833" extrusionOk="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2577" y="1854"/>
              <a:ext cx="391" cy="111"/>
            </a:xfrm>
            <a:custGeom>
              <a:avLst/>
              <a:gdLst/>
              <a:ahLst/>
              <a:cxnLst/>
              <a:rect l="l" t="t" r="r" b="b"/>
              <a:pathLst>
                <a:path w="1177" h="332" extrusionOk="0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2286" y="2844"/>
              <a:ext cx="394" cy="111"/>
            </a:xfrm>
            <a:custGeom>
              <a:avLst/>
              <a:gdLst/>
              <a:ahLst/>
              <a:cxnLst/>
              <a:rect l="l" t="t" r="r" b="b"/>
              <a:pathLst>
                <a:path w="1177" h="333" extrusionOk="0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1962" y="3988"/>
              <a:ext cx="392" cy="111"/>
            </a:xfrm>
            <a:custGeom>
              <a:avLst/>
              <a:gdLst/>
              <a:ahLst/>
              <a:cxnLst/>
              <a:rect l="l" t="t" r="r" b="b"/>
              <a:pathLst>
                <a:path w="1178" h="333" extrusionOk="0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2209" y="1624"/>
              <a:ext cx="879" cy="2928"/>
            </a:xfrm>
            <a:custGeom>
              <a:avLst/>
              <a:gdLst/>
              <a:ahLst/>
              <a:cxnLst/>
              <a:rect l="l" t="t" r="r" b="b"/>
              <a:pathLst>
                <a:path w="2644" h="8807" extrusionOk="0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3080" y="1589"/>
              <a:ext cx="996" cy="2963"/>
            </a:xfrm>
            <a:custGeom>
              <a:avLst/>
              <a:gdLst/>
              <a:ahLst/>
              <a:cxnLst/>
              <a:rect l="l" t="t" r="r" b="b"/>
              <a:pathLst>
                <a:path w="2995" h="8910" extrusionOk="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3473" y="4150"/>
              <a:ext cx="485" cy="170"/>
            </a:xfrm>
            <a:custGeom>
              <a:avLst/>
              <a:gdLst/>
              <a:ahLst/>
              <a:cxnLst/>
              <a:rect l="l" t="t" r="r" b="b"/>
              <a:pathLst>
                <a:path w="1458" h="512" extrusionOk="0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3310" y="3569"/>
              <a:ext cx="476" cy="120"/>
            </a:xfrm>
            <a:custGeom>
              <a:avLst/>
              <a:gdLst/>
              <a:ahLst/>
              <a:cxnLst/>
              <a:rect l="l" t="t" r="r" b="b"/>
              <a:pathLst>
                <a:path w="1433" h="359" extrusionOk="0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3148" y="2921"/>
              <a:ext cx="428" cy="119"/>
            </a:xfrm>
            <a:custGeom>
              <a:avLst/>
              <a:gdLst/>
              <a:ahLst/>
              <a:cxnLst/>
              <a:rect l="l" t="t" r="r" b="b"/>
              <a:pathLst>
                <a:path w="1279" h="358" extrusionOk="0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3003" y="2366"/>
              <a:ext cx="434" cy="111"/>
            </a:xfrm>
            <a:custGeom>
              <a:avLst/>
              <a:gdLst/>
              <a:ahLst/>
              <a:cxnLst/>
              <a:rect l="l" t="t" r="r" b="b"/>
              <a:pathLst>
                <a:path w="1304" h="333" extrusionOk="0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2866" y="1837"/>
              <a:ext cx="375" cy="111"/>
            </a:xfrm>
            <a:custGeom>
              <a:avLst/>
              <a:gdLst/>
              <a:ahLst/>
              <a:cxnLst/>
              <a:rect l="l" t="t" r="r" b="b"/>
              <a:pathLst>
                <a:path w="1128" h="333" extrusionOk="0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3089" y="1588"/>
              <a:ext cx="1012" cy="2964"/>
            </a:xfrm>
            <a:custGeom>
              <a:avLst/>
              <a:gdLst/>
              <a:ahLst/>
              <a:cxnLst/>
              <a:rect l="l" t="t" r="r" b="b"/>
              <a:pathLst>
                <a:path w="3045" h="8914" extrusionOk="0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766" y="1547"/>
              <a:ext cx="936" cy="3005"/>
            </a:xfrm>
            <a:custGeom>
              <a:avLst/>
              <a:gdLst/>
              <a:ahLst/>
              <a:cxnLst/>
              <a:rect l="l" t="t" r="r" b="b"/>
              <a:pathLst>
                <a:path w="2816" h="9038" extrusionOk="0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1868" y="1555"/>
              <a:ext cx="845" cy="2996"/>
            </a:xfrm>
            <a:custGeom>
              <a:avLst/>
              <a:gdLst/>
              <a:ahLst/>
              <a:cxnLst/>
              <a:rect l="l" t="t" r="r" b="b"/>
              <a:pathLst>
                <a:path w="2541" h="9012" extrusionOk="0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2696" y="1521"/>
              <a:ext cx="825" cy="3030"/>
            </a:xfrm>
            <a:custGeom>
              <a:avLst/>
              <a:gdLst/>
              <a:ahLst/>
              <a:cxnLst/>
              <a:rect l="l" t="t" r="r" b="b"/>
              <a:pathLst>
                <a:path w="2482" h="9114" extrusionOk="0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2705" y="1521"/>
              <a:ext cx="843" cy="3030"/>
            </a:xfrm>
            <a:custGeom>
              <a:avLst/>
              <a:gdLst/>
              <a:ahLst/>
              <a:cxnLst/>
              <a:rect l="l" t="t" r="r" b="b"/>
              <a:pathLst>
                <a:path w="2534" h="9114" extrusionOk="0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2820" y="1956"/>
              <a:ext cx="250" cy="320"/>
            </a:xfrm>
            <a:custGeom>
              <a:avLst/>
              <a:gdLst/>
              <a:ahLst/>
              <a:cxnLst/>
              <a:rect l="l" t="t" r="r" b="b"/>
              <a:pathLst>
                <a:path w="753" h="963" extrusionOk="0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3583" y="3305"/>
              <a:ext cx="77" cy="162"/>
            </a:xfrm>
            <a:custGeom>
              <a:avLst/>
              <a:gdLst/>
              <a:ahLst/>
              <a:cxnLst/>
              <a:rect l="l" t="t" r="r" b="b"/>
              <a:pathLst>
                <a:path w="231" h="487" extrusionOk="0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3404" y="3483"/>
              <a:ext cx="222" cy="140"/>
            </a:xfrm>
            <a:custGeom>
              <a:avLst/>
              <a:gdLst/>
              <a:ahLst/>
              <a:cxnLst/>
              <a:rect l="l" t="t" r="r" b="b"/>
              <a:pathLst>
                <a:path w="667" h="422" extrusionOk="0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3397" y="3228"/>
              <a:ext cx="239" cy="354"/>
            </a:xfrm>
            <a:custGeom>
              <a:avLst/>
              <a:gdLst/>
              <a:ahLst/>
              <a:cxnLst/>
              <a:rect l="l" t="t" r="r" b="b"/>
              <a:pathLst>
                <a:path w="719" h="1065" extrusionOk="0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3592" y="4133"/>
              <a:ext cx="256" cy="102"/>
            </a:xfrm>
            <a:custGeom>
              <a:avLst/>
              <a:gdLst/>
              <a:ahLst/>
              <a:cxnLst/>
              <a:rect l="l" t="t" r="r" b="b"/>
              <a:pathLst>
                <a:path w="769" h="307" extrusionOk="0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3592" y="3979"/>
              <a:ext cx="256" cy="237"/>
            </a:xfrm>
            <a:custGeom>
              <a:avLst/>
              <a:gdLst/>
              <a:ahLst/>
              <a:cxnLst/>
              <a:rect l="l" t="t" r="r" b="b"/>
              <a:pathLst>
                <a:path w="769" h="707" extrusionOk="0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2884" y="1023"/>
              <a:ext cx="460" cy="1007"/>
            </a:xfrm>
            <a:custGeom>
              <a:avLst/>
              <a:gdLst/>
              <a:ahLst/>
              <a:cxnLst/>
              <a:rect l="l" t="t" r="r" b="b"/>
              <a:pathLst>
                <a:path w="1382" h="3029" extrusionOk="0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3814" y="1649"/>
              <a:ext cx="706" cy="792"/>
            </a:xfrm>
            <a:custGeom>
              <a:avLst/>
              <a:gdLst/>
              <a:ahLst/>
              <a:cxnLst/>
              <a:rect l="l" t="t" r="r" b="b"/>
              <a:pathLst>
                <a:path w="2124" h="2382" extrusionOk="0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3164" y="1914"/>
              <a:ext cx="935" cy="2222"/>
            </a:xfrm>
            <a:custGeom>
              <a:avLst/>
              <a:gdLst/>
              <a:ahLst/>
              <a:cxnLst/>
              <a:rect l="l" t="t" r="r" b="b"/>
              <a:pathLst>
                <a:path w="2812" h="6682" extrusionOk="0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618" y="513"/>
              <a:ext cx="417" cy="665"/>
            </a:xfrm>
            <a:custGeom>
              <a:avLst/>
              <a:gdLst/>
              <a:ahLst/>
              <a:cxnLst/>
              <a:rect l="l" t="t" r="r" b="b"/>
              <a:pathLst>
                <a:path w="1254" h="2001" extrusionOk="0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438" y="1018"/>
              <a:ext cx="758" cy="998"/>
            </a:xfrm>
            <a:custGeom>
              <a:avLst/>
              <a:gdLst/>
              <a:ahLst/>
              <a:cxnLst/>
              <a:rect l="l" t="t" r="r" b="b"/>
              <a:pathLst>
                <a:path w="2279" h="3003" extrusionOk="0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3201" y="971"/>
              <a:ext cx="373" cy="1588"/>
            </a:xfrm>
            <a:custGeom>
              <a:avLst/>
              <a:gdLst/>
              <a:ahLst/>
              <a:cxnLst/>
              <a:rect l="l" t="t" r="r" b="b"/>
              <a:pathLst>
                <a:path w="1121" h="4775" extrusionOk="0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4240" y="603"/>
              <a:ext cx="60" cy="47"/>
            </a:xfrm>
            <a:custGeom>
              <a:avLst/>
              <a:gdLst/>
              <a:ahLst/>
              <a:cxnLst/>
              <a:rect l="l" t="t" r="r" b="b"/>
              <a:pathLst>
                <a:path w="179" h="142" extrusionOk="0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4049" y="676"/>
              <a:ext cx="166" cy="77"/>
            </a:xfrm>
            <a:custGeom>
              <a:avLst/>
              <a:gdLst/>
              <a:ahLst/>
              <a:cxnLst/>
              <a:rect l="l" t="t" r="r" b="b"/>
              <a:pathLst>
                <a:path w="497" h="231" extrusionOk="0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4101" y="632"/>
              <a:ext cx="284" cy="130"/>
            </a:xfrm>
            <a:custGeom>
              <a:avLst/>
              <a:gdLst/>
              <a:ahLst/>
              <a:cxnLst/>
              <a:rect l="l" t="t" r="r" b="b"/>
              <a:pathLst>
                <a:path w="854" h="388" extrusionOk="0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4324" y="628"/>
              <a:ext cx="53" cy="119"/>
            </a:xfrm>
            <a:custGeom>
              <a:avLst/>
              <a:gdLst/>
              <a:ahLst/>
              <a:cxnLst/>
              <a:rect l="l" t="t" r="r" b="b"/>
              <a:pathLst>
                <a:path w="159" h="356" extrusionOk="0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4327" y="652"/>
              <a:ext cx="35" cy="85"/>
            </a:xfrm>
            <a:custGeom>
              <a:avLst/>
              <a:gdLst/>
              <a:ahLst/>
              <a:cxnLst/>
              <a:rect l="l" t="t" r="r" b="b"/>
              <a:pathLst>
                <a:path w="105" h="254" extrusionOk="0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4349" y="662"/>
              <a:ext cx="18" cy="35"/>
            </a:xfrm>
            <a:custGeom>
              <a:avLst/>
              <a:gdLst/>
              <a:ahLst/>
              <a:cxnLst/>
              <a:rect l="l" t="t" r="r" b="b"/>
              <a:pathLst>
                <a:path w="52" h="103" extrusionOk="0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4325" y="634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3" extrusionOk="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3938" y="634"/>
              <a:ext cx="166" cy="76"/>
            </a:xfrm>
            <a:custGeom>
              <a:avLst/>
              <a:gdLst/>
              <a:ahLst/>
              <a:cxnLst/>
              <a:rect l="l" t="t" r="r" b="b"/>
              <a:pathLst>
                <a:path w="497" h="230" extrusionOk="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3990" y="598"/>
              <a:ext cx="275" cy="121"/>
            </a:xfrm>
            <a:custGeom>
              <a:avLst/>
              <a:gdLst/>
              <a:ahLst/>
              <a:cxnLst/>
              <a:rect l="l" t="t" r="r" b="b"/>
              <a:pathLst>
                <a:path w="828" h="363" extrusionOk="0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4213" y="596"/>
              <a:ext cx="52" cy="119"/>
            </a:xfrm>
            <a:custGeom>
              <a:avLst/>
              <a:gdLst/>
              <a:ahLst/>
              <a:cxnLst/>
              <a:rect l="l" t="t" r="r" b="b"/>
              <a:pathLst>
                <a:path w="158" h="355" extrusionOk="0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4214" y="612"/>
              <a:ext cx="35" cy="84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4236" y="622"/>
              <a:ext cx="18" cy="34"/>
            </a:xfrm>
            <a:custGeom>
              <a:avLst/>
              <a:gdLst/>
              <a:ahLst/>
              <a:cxnLst/>
              <a:rect l="l" t="t" r="r" b="b"/>
              <a:pathLst>
                <a:path w="54" h="102" extrusionOk="0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4206" y="591"/>
              <a:ext cx="60" cy="111"/>
            </a:xfrm>
            <a:custGeom>
              <a:avLst/>
              <a:gdLst/>
              <a:ahLst/>
              <a:cxnLst/>
              <a:rect l="l" t="t" r="r" b="b"/>
              <a:pathLst>
                <a:path w="180" h="332" extrusionOk="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4087" y="725"/>
              <a:ext cx="366" cy="241"/>
            </a:xfrm>
            <a:custGeom>
              <a:avLst/>
              <a:gdLst/>
              <a:ahLst/>
              <a:cxnLst/>
              <a:rect l="l" t="t" r="r" b="b"/>
              <a:pathLst>
                <a:path w="1100" h="724" extrusionOk="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4138" y="588"/>
              <a:ext cx="60" cy="20"/>
            </a:xfrm>
            <a:custGeom>
              <a:avLst/>
              <a:gdLst/>
              <a:ahLst/>
              <a:cxnLst/>
              <a:rect l="l" t="t" r="r" b="b"/>
              <a:pathLst>
                <a:path w="180" h="62" extrusionOk="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567" y="469"/>
              <a:ext cx="411" cy="445"/>
            </a:xfrm>
            <a:custGeom>
              <a:avLst/>
              <a:gdLst/>
              <a:ahLst/>
              <a:cxnLst/>
              <a:rect l="l" t="t" r="r" b="b"/>
              <a:pathLst>
                <a:path w="1235" h="1339" extrusionOk="0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3677" y="693"/>
              <a:ext cx="77" cy="111"/>
            </a:xfrm>
            <a:custGeom>
              <a:avLst/>
              <a:gdLst/>
              <a:ahLst/>
              <a:cxnLst/>
              <a:rect l="l" t="t" r="r" b="b"/>
              <a:pathLst>
                <a:path w="230" h="332" extrusionOk="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3754" y="855"/>
              <a:ext cx="256" cy="145"/>
            </a:xfrm>
            <a:custGeom>
              <a:avLst/>
              <a:gdLst/>
              <a:ahLst/>
              <a:cxnLst/>
              <a:rect l="l" t="t" r="r" b="b"/>
              <a:pathLst>
                <a:path w="769" h="435" extrusionOk="0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4240" y="753"/>
              <a:ext cx="189" cy="162"/>
            </a:xfrm>
            <a:custGeom>
              <a:avLst/>
              <a:gdLst/>
              <a:ahLst/>
              <a:cxnLst/>
              <a:rect l="l" t="t" r="r" b="b"/>
              <a:pathLst>
                <a:path w="563" h="486" extrusionOk="0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4129" y="762"/>
              <a:ext cx="528" cy="638"/>
            </a:xfrm>
            <a:custGeom>
              <a:avLst/>
              <a:gdLst/>
              <a:ahLst/>
              <a:cxnLst/>
              <a:rect l="l" t="t" r="r" b="b"/>
              <a:pathLst>
                <a:path w="1588" h="1920" extrusionOk="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3882" y="992"/>
              <a:ext cx="621" cy="1447"/>
            </a:xfrm>
            <a:custGeom>
              <a:avLst/>
              <a:gdLst/>
              <a:ahLst/>
              <a:cxnLst/>
              <a:rect l="l" t="t" r="r" b="b"/>
              <a:pathLst>
                <a:path w="1869" h="4352" extrusionOk="0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797" y="1009"/>
              <a:ext cx="94" cy="179"/>
            </a:xfrm>
            <a:custGeom>
              <a:avLst/>
              <a:gdLst/>
              <a:ahLst/>
              <a:cxnLst/>
              <a:rect l="l" t="t" r="r" b="b"/>
              <a:pathLst>
                <a:path w="282" h="537" extrusionOk="0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600" y="907"/>
              <a:ext cx="198" cy="239"/>
            </a:xfrm>
            <a:custGeom>
              <a:avLst/>
              <a:gdLst/>
              <a:ahLst/>
              <a:cxnLst/>
              <a:rect l="l" t="t" r="r" b="b"/>
              <a:pathLst>
                <a:path w="590" h="718" extrusionOk="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438" y="941"/>
              <a:ext cx="188" cy="894"/>
            </a:xfrm>
            <a:custGeom>
              <a:avLst/>
              <a:gdLst/>
              <a:ahLst/>
              <a:cxnLst/>
              <a:rect l="l" t="t" r="r" b="b"/>
              <a:pathLst>
                <a:path w="565" h="2688" extrusionOk="0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888" y="1026"/>
              <a:ext cx="223" cy="706"/>
            </a:xfrm>
            <a:custGeom>
              <a:avLst/>
              <a:gdLst/>
              <a:ahLst/>
              <a:cxnLst/>
              <a:rect l="l" t="t" r="r" b="b"/>
              <a:pathLst>
                <a:path w="672" h="2124" extrusionOk="0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2602" y="14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615" h="615" extrusionOk="0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2628" y="1513"/>
              <a:ext cx="154" cy="171"/>
            </a:xfrm>
            <a:custGeom>
              <a:avLst/>
              <a:gdLst/>
              <a:ahLst/>
              <a:cxnLst/>
              <a:rect l="l" t="t" r="r" b="b"/>
              <a:pathLst>
                <a:path w="461" h="513" extrusionOk="0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3" name="Google Shape;723;p53"/>
          <p:cNvSpPr/>
          <p:nvPr/>
        </p:nvSpPr>
        <p:spPr>
          <a:xfrm>
            <a:off x="3703569" y="2116075"/>
            <a:ext cx="13587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0" u="none" strike="noStrike" cap="none">
                <a:solidFill>
                  <a:srgbClr val="3F3F3F"/>
                </a:solidFill>
                <a:latin typeface="Varela Round"/>
                <a:ea typeface="Varela Round"/>
                <a:cs typeface="Varela Round"/>
                <a:sym typeface="Varela Round"/>
              </a:rPr>
              <a:t>QnA</a:t>
            </a:r>
            <a:endParaRPr sz="3600" b="0" i="0" u="none" strike="noStrike" cap="none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2434075" y="656650"/>
            <a:ext cx="4009200" cy="406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2878354" y="989435"/>
            <a:ext cx="269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" sz="36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3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목차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2914675" y="1556937"/>
            <a:ext cx="30480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구성원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평가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선택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동향</a:t>
            </a: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추진 일정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 진행 툴</a:t>
            </a: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2810864" y="26011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9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46" name="Google Shape;346;p39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9" name="Google Shape;349;p39"/>
          <p:cNvSpPr/>
          <p:nvPr/>
        </p:nvSpPr>
        <p:spPr>
          <a:xfrm>
            <a:off x="501095" y="122148"/>
            <a:ext cx="515778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 구성원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4999714" y="1641486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주차별 추진 업무 체크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2436639" y="1641486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아이디어 회의 및 멘토링 회의 내용 문서화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5050797" y="1734307"/>
            <a:ext cx="84475" cy="49996"/>
          </a:xfrm>
          <a:prstGeom prst="flowChartMerge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 rot="10800000" flipH="1">
            <a:off x="4999725" y="2368675"/>
            <a:ext cx="1512000" cy="2379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39"/>
          <p:cNvSpPr/>
          <p:nvPr/>
        </p:nvSpPr>
        <p:spPr>
          <a:xfrm rot="10800000" flipH="1">
            <a:off x="5030075" y="4563772"/>
            <a:ext cx="1332600" cy="2379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39"/>
          <p:cNvSpPr/>
          <p:nvPr/>
        </p:nvSpPr>
        <p:spPr>
          <a:xfrm rot="10800000">
            <a:off x="2430600" y="2361025"/>
            <a:ext cx="1569900" cy="2532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136" y="586523"/>
            <a:ext cx="796842" cy="10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6825" y="587075"/>
            <a:ext cx="1198826" cy="108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9"/>
          <p:cNvGrpSpPr/>
          <p:nvPr/>
        </p:nvGrpSpPr>
        <p:grpSpPr>
          <a:xfrm>
            <a:off x="2436616" y="1598307"/>
            <a:ext cx="1572463" cy="229495"/>
            <a:chOff x="438236" y="4167723"/>
            <a:chExt cx="3048000" cy="373032"/>
          </a:xfrm>
        </p:grpSpPr>
        <p:sp>
          <p:nvSpPr>
            <p:cNvPr id="359" name="Google Shape;359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김준영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447" y="2758966"/>
            <a:ext cx="1569901" cy="145897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/>
          <p:nvPr/>
        </p:nvSpPr>
        <p:spPr>
          <a:xfrm rot="10800000">
            <a:off x="2430600" y="4544647"/>
            <a:ext cx="1569900" cy="253200"/>
          </a:xfrm>
          <a:prstGeom prst="rtTriangle">
            <a:avLst/>
          </a:prstGeom>
          <a:solidFill>
            <a:schemeClr val="dk1">
              <a:alpha val="50588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16839" y="2610400"/>
            <a:ext cx="938795" cy="117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9"/>
          <p:cNvGrpSpPr/>
          <p:nvPr/>
        </p:nvGrpSpPr>
        <p:grpSpPr>
          <a:xfrm>
            <a:off x="5020815" y="1598307"/>
            <a:ext cx="1572463" cy="229495"/>
            <a:chOff x="438236" y="4167723"/>
            <a:chExt cx="3048000" cy="373032"/>
          </a:xfrm>
        </p:grpSpPr>
        <p:sp>
          <p:nvSpPr>
            <p:cNvPr id="365" name="Google Shape;365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김형진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39"/>
          <p:cNvSpPr/>
          <p:nvPr/>
        </p:nvSpPr>
        <p:spPr>
          <a:xfrm>
            <a:off x="2418491" y="3871740"/>
            <a:ext cx="15726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소프트웨어 공유 최신화, 하드웨어 관리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9"/>
          <p:cNvGrpSpPr/>
          <p:nvPr/>
        </p:nvGrpSpPr>
        <p:grpSpPr>
          <a:xfrm>
            <a:off x="2418606" y="3779548"/>
            <a:ext cx="1572463" cy="229495"/>
            <a:chOff x="438236" y="4167723"/>
            <a:chExt cx="3048000" cy="373032"/>
          </a:xfrm>
        </p:grpSpPr>
        <p:sp>
          <p:nvSpPr>
            <p:cNvPr id="369" name="Google Shape;369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박주홍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39"/>
          <p:cNvSpPr/>
          <p:nvPr/>
        </p:nvSpPr>
        <p:spPr>
          <a:xfrm>
            <a:off x="4999725" y="3866850"/>
            <a:ext cx="1569900" cy="727200"/>
          </a:xfrm>
          <a:prstGeom prst="roundRect">
            <a:avLst>
              <a:gd name="adj" fmla="val 12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학습 기술 정보 공유 최신화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39"/>
          <p:cNvGrpSpPr/>
          <p:nvPr/>
        </p:nvGrpSpPr>
        <p:grpSpPr>
          <a:xfrm>
            <a:off x="5011844" y="3790871"/>
            <a:ext cx="1572463" cy="229495"/>
            <a:chOff x="438236" y="4167723"/>
            <a:chExt cx="3048000" cy="373032"/>
          </a:xfrm>
        </p:grpSpPr>
        <p:sp>
          <p:nvSpPr>
            <p:cNvPr id="373" name="Google Shape;373;p39"/>
            <p:cNvSpPr/>
            <p:nvPr/>
          </p:nvSpPr>
          <p:spPr>
            <a:xfrm>
              <a:off x="438236" y="4167723"/>
              <a:ext cx="3048000" cy="275700"/>
            </a:xfrm>
            <a:prstGeom prst="roundRect">
              <a:avLst>
                <a:gd name="adj" fmla="val 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"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심재욱</a:t>
              </a: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537297" y="4409876"/>
              <a:ext cx="163743" cy="130879"/>
            </a:xfrm>
            <a:prstGeom prst="flowChartMerge">
              <a:avLst/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9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40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81" name="Google Shape;381;p40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501095" y="117003"/>
            <a:ext cx="5157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평가</a:t>
            </a:r>
            <a:endParaRPr sz="14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5858940" y="1745490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5711899" y="3059655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75" y="1272875"/>
            <a:ext cx="7334250" cy="34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0"/>
          <p:cNvSpPr txBox="1"/>
          <p:nvPr/>
        </p:nvSpPr>
        <p:spPr>
          <a:xfrm>
            <a:off x="861075" y="797080"/>
            <a:ext cx="4731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브레인 스토밍 (</a:t>
            </a:r>
            <a:r>
              <a:rPr lang="ko" sz="1400" b="1" i="0" u="none" strike="noStrike" cap="none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대주제 : 영상 처리 및 A.I</a:t>
            </a:r>
            <a:r>
              <a:rPr lang="ko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1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1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395" name="Google Shape;395;p41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41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8" name="Google Shape;398;p41"/>
          <p:cNvSpPr/>
          <p:nvPr/>
        </p:nvSpPr>
        <p:spPr>
          <a:xfrm>
            <a:off x="501095" y="116995"/>
            <a:ext cx="515778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선택</a:t>
            </a:r>
            <a:endParaRPr sz="11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5884918" y="1804372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5737876" y="3118537"/>
            <a:ext cx="476100" cy="476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620" y="601385"/>
            <a:ext cx="609600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250" y="1995432"/>
            <a:ext cx="1649855" cy="16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2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09" name="Google Shape;409;p42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2" name="Google Shape;412;p42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필요성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910" y="2297875"/>
            <a:ext cx="1411675" cy="1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216" y="3364890"/>
            <a:ext cx="1043354" cy="104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2994" y="3581543"/>
            <a:ext cx="476831" cy="4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859" y="2073607"/>
            <a:ext cx="1043354" cy="25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8342" y="994809"/>
            <a:ext cx="1350205" cy="13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47739" y="1210120"/>
            <a:ext cx="796856" cy="79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3315" y="2326927"/>
            <a:ext cx="1411675" cy="1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4615" y="3382319"/>
            <a:ext cx="1043354" cy="104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9393" y="3598972"/>
            <a:ext cx="476831" cy="4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 descr="하얀색, 거리, 쥐고있는, 그리기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7258" y="2091036"/>
            <a:ext cx="1043354" cy="254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3809" y="993948"/>
            <a:ext cx="1350205" cy="135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5014891" y="2164304"/>
            <a:ext cx="763431" cy="65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 descr="그리기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4627" y="1150195"/>
            <a:ext cx="1077379" cy="107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51794" y="1370949"/>
            <a:ext cx="571261" cy="57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 descr="셔츠이(가) 표시된 사진&#10;&#10;자동 생성된 설명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92603" y="1257071"/>
            <a:ext cx="771294" cy="77129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/>
          <p:nvPr/>
        </p:nvSpPr>
        <p:spPr>
          <a:xfrm>
            <a:off x="3820237" y="2861869"/>
            <a:ext cx="1058240" cy="7470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ABD2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35" name="Google Shape;435;p43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38" name="Google Shape;438;p43" descr="clip202002171114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661" y="1036919"/>
            <a:ext cx="2928672" cy="195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178" y="3169405"/>
            <a:ext cx="3344885" cy="25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1449" y="3545527"/>
            <a:ext cx="2314575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2213" y="3038579"/>
            <a:ext cx="3219310" cy="8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08678" y="2415658"/>
            <a:ext cx="3571875" cy="50720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/>
          <p:nvPr/>
        </p:nvSpPr>
        <p:spPr>
          <a:xfrm>
            <a:off x="2084601" y="4389120"/>
            <a:ext cx="5048111" cy="245353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보행자를 위한 교통안전 대책 부족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94582" y="922709"/>
            <a:ext cx="4134573" cy="131789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http://www.asiatoday.co.kr/view.php?key=20200217010009733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필요성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44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53" name="Google Shape;453;p44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6" name="Google Shape;456;p44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필요성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912" y="974415"/>
            <a:ext cx="2623965" cy="27522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/>
          <p:nvPr/>
        </p:nvSpPr>
        <p:spPr>
          <a:xfrm>
            <a:off x="2092435" y="4392309"/>
            <a:ext cx="5032444" cy="243444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사각지대로 인한 위험 및 골목길의 위험성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9324" y="2792552"/>
            <a:ext cx="4612552" cy="2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8438" y="3179728"/>
            <a:ext cx="4643438" cy="92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http://www.donga.com/news/article/all/20160408/77466058/1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44" descr="골목길 보행자 사고 이미지 검색결과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97655" y="844319"/>
            <a:ext cx="2705003" cy="18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5"/>
          <p:cNvGrpSpPr/>
          <p:nvPr/>
        </p:nvGrpSpPr>
        <p:grpSpPr>
          <a:xfrm>
            <a:off x="413097" y="555367"/>
            <a:ext cx="8317805" cy="4588133"/>
            <a:chOff x="757691" y="740229"/>
            <a:chExt cx="9324893" cy="5688238"/>
          </a:xfrm>
        </p:grpSpPr>
        <p:sp>
          <p:nvSpPr>
            <p:cNvPr id="469" name="Google Shape;469;p45"/>
            <p:cNvSpPr/>
            <p:nvPr/>
          </p:nvSpPr>
          <p:spPr>
            <a:xfrm rot="10800000">
              <a:off x="839885" y="5989855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45"/>
            <p:cNvSpPr/>
            <p:nvPr/>
          </p:nvSpPr>
          <p:spPr>
            <a:xfrm rot="10800000" flipH="1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588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71" y="1458241"/>
            <a:ext cx="3298149" cy="220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9260" y="2805161"/>
            <a:ext cx="4442954" cy="98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 descr="스마트폰 보행자 이미지 검색결과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9541" y="1267124"/>
            <a:ext cx="2528885" cy="144276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/>
          <p:nvPr/>
        </p:nvSpPr>
        <p:spPr>
          <a:xfrm>
            <a:off x="2084601" y="4392309"/>
            <a:ext cx="5048111" cy="239280"/>
          </a:xfrm>
          <a:prstGeom prst="roundRect">
            <a:avLst>
              <a:gd name="adj" fmla="val 16667"/>
            </a:avLst>
          </a:prstGeom>
          <a:solidFill>
            <a:srgbClr val="323F4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대학 내 교통사고 위험 및 스마트폰으로 인한 사고 위험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1603562" y="4634473"/>
            <a:ext cx="593687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</a:t>
            </a:r>
            <a:r>
              <a:rPr lang="ko" sz="11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http://www.asiatoday.co.kr/view.php?key=20200217010009733</a:t>
            </a:r>
            <a:endParaRPr sz="11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501052" y="120368"/>
            <a:ext cx="515778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 i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ko" sz="21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필요성</a:t>
            </a:r>
            <a:endParaRPr sz="21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5135272" y="219302"/>
            <a:ext cx="3522271" cy="31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사각지대 위험인식 프로그램 HEAD-UP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화면 슬라이드 쇼(16:9)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Malgun Gothic</vt:lpstr>
      <vt:lpstr>Arial</vt:lpstr>
      <vt:lpstr>Varela Round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박주홍</cp:lastModifiedBy>
  <cp:revision>2</cp:revision>
  <dcterms:modified xsi:type="dcterms:W3CDTF">2020-03-22T13:38:19Z</dcterms:modified>
</cp:coreProperties>
</file>